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4"/>
  </p:notesMasterIdLst>
  <p:sldIdLst>
    <p:sldId id="369" r:id="rId6"/>
    <p:sldId id="331" r:id="rId7"/>
    <p:sldId id="373" r:id="rId8"/>
    <p:sldId id="440" r:id="rId9"/>
    <p:sldId id="374" r:id="rId10"/>
    <p:sldId id="375" r:id="rId11"/>
    <p:sldId id="376" r:id="rId12"/>
    <p:sldId id="462" r:id="rId13"/>
    <p:sldId id="463" r:id="rId14"/>
    <p:sldId id="464" r:id="rId15"/>
    <p:sldId id="465" r:id="rId16"/>
    <p:sldId id="466" r:id="rId17"/>
    <p:sldId id="467" r:id="rId18"/>
    <p:sldId id="468" r:id="rId19"/>
    <p:sldId id="469" r:id="rId20"/>
    <p:sldId id="470" r:id="rId21"/>
    <p:sldId id="471" r:id="rId22"/>
    <p:sldId id="4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65E0DB-E541-78FB-4A6D-2D0B2D50039D}" v="6" dt="2023-01-24T15:05:13.433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6F1CCE5A-221A-97B3-8A2F-1D117440A817}" v="1" dt="2023-02-08T17:39:54.072"/>
    <p1510:client id="{C33B4B35-87E7-8B0E-8FEB-61124B3266AC}" v="247" dt="2023-02-08T17:33:39.423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12/02/2023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7" Type="http://schemas.openxmlformats.org/officeDocument/2006/relationships/hyperlink" Target="https://go.dev/doc/effective_go" TargetMode="External"/><Relationship Id="rId2" Type="http://schemas.openxmlformats.org/officeDocument/2006/relationships/hyperlink" Target="https://go.dev/doc/install" TargetMode="External"/><Relationship Id="rId1" Type="http://schemas.openxmlformats.org/officeDocument/2006/relationships/slideLayout" Target="../slideLayouts/slideLayout57.xml"/><Relationship Id="rId6" Type="http://schemas.openxmlformats.org/officeDocument/2006/relationships/hyperlink" Target="https://go.dev/doc/" TargetMode="External"/><Relationship Id="rId5" Type="http://schemas.openxmlformats.org/officeDocument/2006/relationships/hyperlink" Target="https://pkg.go.dev/std" TargetMode="External"/><Relationship Id="rId4" Type="http://schemas.openxmlformats.org/officeDocument/2006/relationships/hyperlink" Target="https://go.dev/play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GolangTrainingMaterial.xlsx" TargetMode="External"/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il2sada/GolangTraining/blob/main/Day1/Day1Src/helloworld.go" TargetMode="External"/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022" y="3461275"/>
            <a:ext cx="5875352" cy="637097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 panose="020B0703020202090204" pitchFamily="34" charset="0"/>
                <a:ea typeface="+mj-ea"/>
              </a:rPr>
              <a:t>Golang Training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go.mod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Go.mod is a module dependency file</a:t>
            </a: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Import path of the module at the top</a:t>
            </a: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The version of go with which the module is created</a:t>
            </a: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Direct dependencies of the module.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Below command can be used to create a module</a:t>
            </a:r>
            <a:endParaRPr lang="en-US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mod 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 {</a:t>
            </a:r>
            <a:r>
              <a:rPr lang="en-US" sz="2000" dirty="0" err="1">
                <a:latin typeface="Arial"/>
                <a:ea typeface="Lato"/>
                <a:cs typeface="Arial"/>
              </a:rPr>
              <a:t>module_import_path</a:t>
            </a:r>
            <a:r>
              <a:rPr lang="en-US" sz="2000" dirty="0">
                <a:latin typeface="Arial"/>
                <a:ea typeface="Lato"/>
                <a:cs typeface="Arial"/>
              </a:rPr>
              <a:t>}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7656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go.sum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Lists down the checksum of direct and indirect dependency required along with the version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b="1" dirty="0" err="1">
                <a:latin typeface="Arial"/>
                <a:ea typeface="Lato"/>
                <a:cs typeface="Arial"/>
              </a:rPr>
              <a:t>go.sum</a:t>
            </a:r>
            <a:r>
              <a:rPr lang="en-US" sz="2200" dirty="0">
                <a:latin typeface="Arial"/>
                <a:ea typeface="Lato"/>
                <a:cs typeface="Arial"/>
              </a:rPr>
              <a:t> file is used to validate the checksum of each direct and indirect dependency.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9261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Importing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Modules are imported using import path</a:t>
            </a:r>
            <a:endParaRPr lang="en-US" sz="22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mod 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 {</a:t>
            </a:r>
            <a:r>
              <a:rPr lang="en-US" sz="2000" dirty="0" err="1">
                <a:latin typeface="Arial"/>
                <a:ea typeface="Lato"/>
                <a:cs typeface="Arial"/>
              </a:rPr>
              <a:t>module_import_path</a:t>
            </a:r>
            <a:r>
              <a:rPr lang="en-US" sz="2000" dirty="0">
                <a:latin typeface="Arial"/>
                <a:ea typeface="Lato"/>
                <a:cs typeface="Arial"/>
              </a:rPr>
              <a:t>}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 err="1">
                <a:latin typeface="Arial"/>
                <a:ea typeface="Lato"/>
                <a:cs typeface="Arial"/>
              </a:rPr>
              <a:t>Eg.</a:t>
            </a:r>
            <a:r>
              <a:rPr lang="en-US" sz="2200" dirty="0">
                <a:latin typeface="Arial"/>
                <a:ea typeface="Lato"/>
                <a:cs typeface="Arial"/>
              </a:rPr>
              <a:t> go mod </a:t>
            </a:r>
            <a:r>
              <a:rPr lang="en-US" sz="2200" dirty="0" err="1">
                <a:latin typeface="Arial"/>
                <a:ea typeface="Lato"/>
                <a:cs typeface="Arial"/>
              </a:rPr>
              <a:t>init</a:t>
            </a:r>
            <a:r>
              <a:rPr lang="en-US" sz="2200" dirty="0">
                <a:latin typeface="Arial"/>
                <a:ea typeface="Lato"/>
                <a:cs typeface="Arial"/>
              </a:rPr>
              <a:t> github.com/learn</a:t>
            </a:r>
          </a:p>
          <a:p>
            <a:pPr marL="740410" lvl="1" indent="-283210">
              <a:spcAft>
                <a:spcPts val="1200"/>
              </a:spcAft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export GO111MODULE=auto</a:t>
            </a:r>
          </a:p>
          <a:p>
            <a:pPr marL="740410" lvl="1" indent="-283210">
              <a:spcAft>
                <a:spcPts val="1200"/>
              </a:spcAft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mod 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 "github.com/mail2sada/</a:t>
            </a:r>
            <a:r>
              <a:rPr lang="en-US" sz="2000" dirty="0" err="1">
                <a:latin typeface="Arial"/>
                <a:ea typeface="Lato"/>
                <a:cs typeface="Arial"/>
              </a:rPr>
              <a:t>gotraining</a:t>
            </a:r>
            <a:r>
              <a:rPr lang="en-US" sz="2000" dirty="0">
                <a:latin typeface="Arial"/>
                <a:ea typeface="Lato"/>
                <a:cs typeface="Arial"/>
              </a:rPr>
              <a:t>"</a:t>
            </a:r>
          </a:p>
          <a:p>
            <a:pPr marL="457200" lvl="1" indent="0">
              <a:spcAft>
                <a:spcPts val="1200"/>
              </a:spcAft>
              <a:buNone/>
              <a:defRPr/>
            </a:pPr>
            <a:endParaRPr lang="en-US" sz="2000" dirty="0"/>
          </a:p>
        </p:txBody>
      </p:sp>
      <p:pic>
        <p:nvPicPr>
          <p:cNvPr id="3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BF75DFC-BE1F-CA3B-25E8-E92FDC21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40" y="4710288"/>
            <a:ext cx="7310743" cy="13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2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Importing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Import path of the module at the top</a:t>
            </a:r>
          </a:p>
          <a:p>
            <a:pPr marL="1026795" lvl="3" indent="-21717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module github.com/mail2sada/</a:t>
            </a:r>
            <a:r>
              <a:rPr lang="en-US" sz="2000" dirty="0" err="1">
                <a:latin typeface="Arial"/>
                <a:ea typeface="Lato"/>
                <a:cs typeface="Arial"/>
              </a:rPr>
              <a:t>gotraining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Version of go with which the module was created</a:t>
            </a:r>
            <a:endParaRPr lang="en-US" sz="2200" dirty="0"/>
          </a:p>
          <a:p>
            <a:pPr marL="1026795" lvl="3" indent="-21717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1800" dirty="0">
                <a:latin typeface="Arial"/>
                <a:ea typeface="Lato"/>
                <a:cs typeface="Arial"/>
              </a:rPr>
              <a:t>go 1.19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  <p:pic>
        <p:nvPicPr>
          <p:cNvPr id="3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BF75DFC-BE1F-CA3B-25E8-E92FDC212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59" y="1715762"/>
            <a:ext cx="7310743" cy="134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280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go.sum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18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/>
          </a:p>
          <a:p>
            <a:pPr marL="457200" lvl="1"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000" dirty="0"/>
          </a:p>
        </p:txBody>
      </p:sp>
      <p:pic>
        <p:nvPicPr>
          <p:cNvPr id="2" name="Picture 6" descr="Text&#10;&#10;Description automatically generated">
            <a:extLst>
              <a:ext uri="{FF2B5EF4-FFF2-40B4-BE49-F238E27FC236}">
                <a16:creationId xmlns:a16="http://schemas.microsoft.com/office/drawing/2014/main" id="{9967AFF9-2414-9379-92F4-60243E386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14" y="1833456"/>
            <a:ext cx="8384673" cy="126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Package:Some</a:t>
            </a:r>
            <a:r>
              <a:rPr lang="en-US" dirty="0">
                <a:latin typeface="Trebuchet MS"/>
                <a:cs typeface="Poppins ExtraLight"/>
              </a:rPr>
              <a:t> Info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40000" lnSpcReduction="20000"/>
          </a:bodyPr>
          <a:lstStyle/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Creating user defined packages</a:t>
            </a:r>
            <a:endParaRPr lang="en-US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Importing package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Exported and </a:t>
            </a:r>
            <a:r>
              <a:rPr lang="en-US" sz="2200" dirty="0" err="1">
                <a:latin typeface="Arial"/>
                <a:ea typeface="Lato"/>
                <a:cs typeface="Arial"/>
              </a:rPr>
              <a:t>UnExported</a:t>
            </a:r>
            <a:r>
              <a:rPr lang="en-US" sz="2200" dirty="0">
                <a:latin typeface="Arial"/>
                <a:ea typeface="Lato"/>
                <a:cs typeface="Arial"/>
              </a:rPr>
              <a:t> methods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Nested packages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Alias importing...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Init functions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Using external packages (go get)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Blank Identifier in import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Importing from external module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Performing go get on our module...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3184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Package:Order</a:t>
            </a:r>
            <a:r>
              <a:rPr lang="en-US" dirty="0">
                <a:latin typeface="Trebuchet MS"/>
                <a:cs typeface="Poppins ExtraLight"/>
              </a:rPr>
              <a:t> of Execution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The program starts with the main package</a:t>
            </a:r>
            <a:endParaRPr lang="en-US" sz="20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All imported packages in the source files of the main package are initialized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Then global variables declaration in these packages is initialized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After this, </a:t>
            </a:r>
            <a:r>
              <a:rPr lang="en-US" sz="2000" dirty="0" err="1">
                <a:latin typeface="Arial"/>
                <a:ea typeface="Lato"/>
                <a:cs typeface="Arial"/>
              </a:rPr>
              <a:t>init</a:t>
            </a:r>
            <a:r>
              <a:rPr lang="en-US" sz="2000" dirty="0">
                <a:latin typeface="Arial"/>
                <a:ea typeface="Lato"/>
                <a:cs typeface="Arial"/>
              </a:rPr>
              <a:t>() function is run in these packages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Global variables in the main package are initialized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Init() in the main package is run if present</a:t>
            </a:r>
            <a:endParaRPr lang="en-US" sz="2000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main function in main package is run.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mod help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627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Package:Naming</a:t>
            </a:r>
            <a:r>
              <a:rPr lang="en-US" dirty="0">
                <a:latin typeface="Trebuchet MS"/>
                <a:cs typeface="Poppins ExtraLight"/>
              </a:rPr>
              <a:t> convention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Underscore in the package name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Camel casing or any kind of mixed caps</a:t>
            </a:r>
            <a:endParaRPr lang="en-US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40163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rebuchet MS"/>
                <a:cs typeface="Poppins ExtraLight"/>
              </a:rPr>
              <a:t>Package:Naming</a:t>
            </a:r>
            <a:r>
              <a:rPr lang="en-US" dirty="0">
                <a:latin typeface="Trebuchet MS"/>
                <a:cs typeface="Poppins ExtraLight"/>
              </a:rPr>
              <a:t> convention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8321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Underscore in the package name</a:t>
            </a:r>
          </a:p>
          <a:p>
            <a:pPr indent="-283210"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Camel casing or any kind of mixed caps</a:t>
            </a:r>
            <a:endParaRPr lang="en-US" dirty="0"/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773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09122" y="1427753"/>
            <a:ext cx="11528573" cy="4779827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buNone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/>
                <a:ea typeface="Lato"/>
                <a:cs typeface="Arial"/>
              </a:rPr>
              <a:t>Go was</a:t>
            </a: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 designed in Google in 2007</a:t>
            </a:r>
            <a:endParaRPr lang="en-US" dirty="0"/>
          </a:p>
          <a:p>
            <a:pPr indent="0"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Open Sourced in 2009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Why Go?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Why one more new programing language?</a:t>
            </a: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What is the Purpose?</a:t>
            </a: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How it is better or Different?</a:t>
            </a:r>
          </a:p>
          <a:p>
            <a:pPr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4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 Features of Go</a:t>
            </a:r>
            <a:endParaRPr lang="en-US" sz="24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Statically typed</a:t>
            </a: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Garbage Collection</a:t>
            </a: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Go standard library</a:t>
            </a: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Concurrency Support</a:t>
            </a: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Type Safety</a:t>
            </a:r>
            <a:endParaRPr lang="en-US" sz="2200" dirty="0">
              <a:solidFill>
                <a:srgbClr val="595959"/>
              </a:solidFill>
            </a:endParaRPr>
          </a:p>
          <a:p>
            <a:pPr marL="740410" lvl="1" indent="-28321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solidFill>
                  <a:srgbClr val="595959"/>
                </a:solidFill>
                <a:latin typeface="Arial"/>
                <a:ea typeface="Lato"/>
                <a:cs typeface="Arial"/>
              </a:rPr>
              <a:t>Rich open-source package</a:t>
            </a:r>
            <a:endParaRPr lang="en-US" sz="2200" dirty="0">
              <a:solidFill>
                <a:srgbClr val="595959"/>
              </a:solidFill>
            </a:endParaRPr>
          </a:p>
          <a:p>
            <a:pPr indent="0">
              <a:spcBef>
                <a:spcPts val="0"/>
              </a:spcBef>
              <a:spcAft>
                <a:spcPts val="1200"/>
              </a:spcAft>
              <a:buClr>
                <a:srgbClr val="003871"/>
              </a:buClr>
              <a:buNone/>
              <a:defRPr/>
            </a:pPr>
            <a:endParaRPr lang="en-US" dirty="0">
              <a:solidFill>
                <a:srgbClr val="595959"/>
              </a:solidFill>
            </a:endParaRPr>
          </a:p>
          <a:p>
            <a:pPr marR="0" lvl="0" indent="-283210" algn="l" defTabSz="914400" rtl="0" eaLnBrk="1" fontAlgn="auto" latinLnBrk="0" hangingPunct="1">
              <a:lnSpc>
                <a:spcPct val="100000"/>
              </a:lnSpc>
              <a:buClr>
                <a:srgbClr val="003871"/>
              </a:buClr>
              <a:buSzTx/>
              <a:tabLst/>
              <a:defRPr/>
            </a:pPr>
            <a:endParaRPr lang="en-US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rebuchet MS"/>
                <a:cs typeface="Poppins ExtraLight"/>
              </a:rPr>
              <a:t>Golang Overview</a:t>
            </a:r>
          </a:p>
        </p:txBody>
      </p:sp>
    </p:spTree>
    <p:extLst>
      <p:ext uri="{BB962C8B-B14F-4D97-AF65-F5344CB8AC3E}">
        <p14:creationId xmlns:p14="http://schemas.microsoft.com/office/powerpoint/2010/main" val="266710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spcBef>
                <a:spcPts val="0"/>
              </a:spcBef>
              <a:buClrTx/>
              <a:defRPr/>
            </a:pPr>
            <a:r>
              <a:rPr lang="en-US" sz="2400" dirty="0">
                <a:latin typeface="Arial"/>
                <a:ea typeface="+mn-ea"/>
                <a:cs typeface="Arial"/>
              </a:rPr>
              <a:t>What you need to run Go Programs?</a:t>
            </a:r>
            <a:endParaRPr lang="en-US" sz="2400" dirty="0">
              <a:ea typeface="+mn-ea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200" dirty="0">
                <a:latin typeface="Arial" panose="020B0604020202020204"/>
                <a:ea typeface="+mn-ea"/>
                <a:cs typeface="Arial"/>
              </a:rPr>
              <a:t>Go Compiler</a:t>
            </a:r>
          </a:p>
          <a:p>
            <a:pPr marL="630555" lvl="2" indent="0">
              <a:spcBef>
                <a:spcPts val="0"/>
              </a:spcBef>
              <a:buNone/>
              <a:defRPr/>
            </a:pPr>
            <a:r>
              <a:rPr lang="en-US" sz="2200" u="sng" dirty="0">
                <a:latin typeface="Arial" panose="020B0604020202020204"/>
                <a:ea typeface="+mn-ea"/>
                <a:cs typeface="Arial"/>
                <a:hlinkClick r:id="rId2"/>
              </a:rPr>
              <a:t>https://go.dev/doc/install</a:t>
            </a:r>
            <a:endParaRPr lang="en-US">
              <a:ea typeface="+mn-ea"/>
            </a:endParaRPr>
          </a:p>
          <a:p>
            <a:pPr marL="630555" lvl="2" indent="0">
              <a:spcBef>
                <a:spcPts val="0"/>
              </a:spcBef>
              <a:buNone/>
              <a:defRPr/>
            </a:pPr>
            <a:endParaRPr lang="en-US" sz="2200" u="sng" dirty="0">
              <a:latin typeface="Arial" panose="020B0604020202020204"/>
              <a:ea typeface="+mn-ea"/>
              <a:cs typeface="Arial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200" dirty="0">
                <a:latin typeface="Arial" panose="020B0604020202020204"/>
                <a:ea typeface="+mn-ea"/>
                <a:cs typeface="Arial"/>
              </a:rPr>
              <a:t>Editor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r>
              <a:rPr lang="en-US" sz="2200" dirty="0">
                <a:latin typeface="Arial" panose="020B0604020202020204"/>
                <a:ea typeface="+mn-ea"/>
                <a:cs typeface="Arial"/>
              </a:rPr>
              <a:t>   </a:t>
            </a:r>
            <a:r>
              <a:rPr lang="en-US" sz="2200" dirty="0">
                <a:latin typeface="Arial"/>
                <a:ea typeface="+mn-ea"/>
                <a:cs typeface="Arial"/>
                <a:hlinkClick r:id="rId3"/>
              </a:rPr>
              <a:t>https://code.visualstudio.com/download</a:t>
            </a:r>
            <a:endParaRPr lang="en-US">
              <a:latin typeface="Arial"/>
              <a:ea typeface="+mn-ea"/>
              <a:cs typeface="Arial"/>
            </a:endParaRPr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sz="2200" dirty="0">
              <a:ea typeface="+mn-ea"/>
            </a:endParaRPr>
          </a:p>
          <a:p>
            <a:pPr marL="342900" indent="-342900">
              <a:spcBef>
                <a:spcPts val="0"/>
              </a:spcBef>
              <a:buClrTx/>
              <a:defRPr/>
            </a:pPr>
            <a:r>
              <a:rPr lang="en-US" sz="2400" dirty="0">
                <a:latin typeface="Arial"/>
                <a:ea typeface="+mn-ea"/>
                <a:cs typeface="Arial"/>
              </a:rPr>
              <a:t>Quick trail</a:t>
            </a:r>
            <a:endParaRPr lang="en-US" sz="2400" dirty="0">
              <a:ea typeface="+mn-ea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200" dirty="0">
                <a:latin typeface="Arial"/>
                <a:ea typeface="+mn-ea"/>
                <a:cs typeface="Arial"/>
              </a:rPr>
              <a:t>Go playground: </a:t>
            </a:r>
            <a:endParaRPr lang="en-US" sz="2200">
              <a:latin typeface="Arial"/>
              <a:ea typeface="+mn-ea"/>
              <a:cs typeface="Arial"/>
            </a:endParaRPr>
          </a:p>
          <a:p>
            <a:pPr indent="0">
              <a:spcBef>
                <a:spcPts val="0"/>
              </a:spcBef>
              <a:buNone/>
              <a:defRPr/>
            </a:pPr>
            <a:r>
              <a:rPr lang="en-US" sz="2400" dirty="0">
                <a:latin typeface="Arial" panose="020B0604020202020204"/>
                <a:ea typeface="+mn-ea"/>
                <a:cs typeface="Arial"/>
              </a:rPr>
              <a:t>            </a:t>
            </a:r>
            <a:r>
              <a:rPr lang="en-US" sz="2400" dirty="0">
                <a:latin typeface="Arial" panose="020B0604020202020204"/>
                <a:ea typeface="+mn-ea"/>
                <a:cs typeface="Arial"/>
                <a:hlinkClick r:id="rId4"/>
              </a:rPr>
              <a:t>https://go.dev/play/</a:t>
            </a:r>
            <a:endParaRPr lang="en-US" dirty="0">
              <a:ea typeface="+mn-ea"/>
            </a:endParaRPr>
          </a:p>
          <a:p>
            <a:pPr indent="0">
              <a:spcBef>
                <a:spcPts val="0"/>
              </a:spcBef>
              <a:buNone/>
              <a:defRPr/>
            </a:pPr>
            <a:endParaRPr lang="en-US" sz="2400" dirty="0">
              <a:latin typeface="Arial" panose="020B0604020202020204"/>
              <a:ea typeface="+mn-ea"/>
              <a:cs typeface="Arial"/>
            </a:endParaRPr>
          </a:p>
          <a:p>
            <a:pPr marL="342900" indent="-342900">
              <a:spcBef>
                <a:spcPts val="0"/>
              </a:spcBef>
              <a:buClrTx/>
              <a:defRPr/>
            </a:pPr>
            <a:r>
              <a:rPr lang="en-US" sz="2400" dirty="0">
                <a:latin typeface="Arial" panose="020B0604020202020204"/>
                <a:ea typeface="+mn-ea"/>
                <a:cs typeface="Arial"/>
              </a:rPr>
              <a:t>Go standard library:</a:t>
            </a:r>
            <a:endParaRPr lang="en-US">
              <a:ea typeface="+mn-ea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200" dirty="0">
                <a:latin typeface="Arial" panose="020B0604020202020204"/>
                <a:ea typeface="+mn-ea"/>
                <a:cs typeface="Arial"/>
                <a:hlinkClick r:id="rId5"/>
              </a:rPr>
              <a:t>https://pkg.go.dev/std</a:t>
            </a:r>
            <a:endParaRPr lang="en-US" sz="2200">
              <a:latin typeface="Arial" panose="020B0604020202020204"/>
              <a:ea typeface="+mn-ea"/>
              <a:cs typeface="Arial"/>
            </a:endParaRPr>
          </a:p>
          <a:p>
            <a:pPr marL="457200" lvl="1" indent="0">
              <a:spcBef>
                <a:spcPts val="0"/>
              </a:spcBef>
              <a:buClrTx/>
              <a:buNone/>
              <a:defRPr/>
            </a:pPr>
            <a:endParaRPr lang="en-US" sz="2200" dirty="0">
              <a:latin typeface="Arial" panose="020B0604020202020204"/>
              <a:ea typeface="+mn-ea"/>
              <a:cs typeface="Arial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endParaRPr lang="en-US" sz="2200" dirty="0">
              <a:latin typeface="Arial" panose="020B0604020202020204"/>
              <a:ea typeface="+mn-ea"/>
              <a:cs typeface="Arial"/>
            </a:endParaRPr>
          </a:p>
          <a:p>
            <a:pPr marL="342900" indent="-342900">
              <a:spcBef>
                <a:spcPts val="0"/>
              </a:spcBef>
              <a:buClrTx/>
              <a:defRPr/>
            </a:pPr>
            <a:r>
              <a:rPr lang="en-US" sz="2400" dirty="0">
                <a:latin typeface="Arial" panose="020B0604020202020204"/>
                <a:ea typeface="+mn-ea"/>
                <a:cs typeface="Arial"/>
              </a:rPr>
              <a:t>Documentation</a:t>
            </a:r>
            <a:endParaRPr lang="en-US" dirty="0">
              <a:ea typeface="+mn-ea"/>
            </a:endParaRP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300" dirty="0">
                <a:latin typeface="Arial" panose="020B0604020202020204"/>
                <a:ea typeface="+mn-ea"/>
                <a:cs typeface="Arial"/>
                <a:hlinkClick r:id="rId6"/>
              </a:rPr>
              <a:t>https://go.dev/doc/</a:t>
            </a:r>
          </a:p>
          <a:p>
            <a:pPr marL="740410" lvl="1" indent="-283210">
              <a:spcBef>
                <a:spcPts val="0"/>
              </a:spcBef>
              <a:buClrTx/>
              <a:defRPr/>
            </a:pPr>
            <a:endParaRPr lang="en-US" sz="2300" dirty="0">
              <a:latin typeface="Arial" panose="020B0604020202020204"/>
              <a:ea typeface="+mn-ea"/>
              <a:cs typeface="Arial"/>
            </a:endParaRPr>
          </a:p>
          <a:p>
            <a:pPr indent="0">
              <a:spcBef>
                <a:spcPts val="0"/>
              </a:spcBef>
              <a:buClrTx/>
              <a:defRPr/>
            </a:pPr>
            <a:r>
              <a:rPr lang="en-US" sz="2500" dirty="0">
                <a:latin typeface="Arial" panose="020B0604020202020204"/>
                <a:ea typeface="+mn-ea"/>
                <a:cs typeface="Arial"/>
              </a:rPr>
              <a:t> Quick Help</a:t>
            </a:r>
          </a:p>
          <a:p>
            <a:pPr marL="740410" lvl="1" indent="-283210">
              <a:spcBef>
                <a:spcPts val="0"/>
              </a:spcBef>
              <a:buClrTx/>
              <a:defRPr/>
            </a:pPr>
            <a:r>
              <a:rPr lang="en-US" sz="2300" dirty="0">
                <a:latin typeface="Arial" panose="020B0604020202020204"/>
                <a:ea typeface="+mn-ea"/>
                <a:cs typeface="Arial"/>
                <a:hlinkClick r:id="rId7"/>
              </a:rPr>
              <a:t>https://go.dev/doc/effective_go</a:t>
            </a:r>
          </a:p>
          <a:p>
            <a:pPr marL="740410" lvl="1" indent="-283210">
              <a:spcBef>
                <a:spcPts val="0"/>
              </a:spcBef>
              <a:buClrTx/>
              <a:defRPr/>
            </a:pPr>
            <a:endParaRPr lang="en-US" sz="2300" dirty="0">
              <a:latin typeface="Arial" panose="020B0604020202020204"/>
              <a:ea typeface="+mn-ea"/>
              <a:cs typeface="Arial"/>
            </a:endParaRPr>
          </a:p>
          <a:p>
            <a:pPr indent="0">
              <a:spcBef>
                <a:spcPts val="0"/>
              </a:spcBef>
              <a:buClrTx/>
              <a:buNone/>
              <a:defRPr/>
            </a:pPr>
            <a:endParaRPr lang="en-US" sz="2400" dirty="0">
              <a:ea typeface="+mn-ea"/>
            </a:endParaRPr>
          </a:p>
          <a:p>
            <a:pPr indent="-283210">
              <a:buClr>
                <a:srgbClr val="003871"/>
              </a:buClr>
              <a:defRPr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Installation</a:t>
            </a:r>
          </a:p>
        </p:txBody>
      </p:sp>
    </p:spTree>
    <p:extLst>
      <p:ext uri="{BB962C8B-B14F-4D97-AF65-F5344CB8AC3E}">
        <p14:creationId xmlns:p14="http://schemas.microsoft.com/office/powerpoint/2010/main" val="260983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A8A4-17CC-2369-5B60-DFAEC6090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625" y="182586"/>
            <a:ext cx="11331222" cy="917258"/>
          </a:xfrm>
        </p:spPr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 vs Other Languages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77FE4-7BFD-95A8-735D-146B0E01343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Golang Vs C++</a:t>
            </a:r>
            <a:endParaRPr lang="en-US" sz="1800" dirty="0"/>
          </a:p>
          <a:p>
            <a:pPr marL="740410" lvl="1" indent="-283210"/>
            <a:r>
              <a:rPr lang="en-US" sz="16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https://github.com/mail2sada/GolangTraining/blob/main/GolangTrainingMaterial.xlsx</a:t>
            </a:r>
            <a:endParaRPr lang="en-US" sz="1600" dirty="0">
              <a:hlinkClick r:id="rId2"/>
            </a:endParaRPr>
          </a:p>
          <a:p>
            <a:pPr indent="-283210"/>
            <a:r>
              <a:rPr lang="en-US" sz="1800" dirty="0">
                <a:latin typeface="Arial"/>
                <a:ea typeface="Lato"/>
                <a:cs typeface="Arial"/>
              </a:rPr>
              <a:t> Golang vs JAVA</a:t>
            </a:r>
            <a:endParaRPr lang="en-US" sz="1800" dirty="0"/>
          </a:p>
          <a:p>
            <a:pPr marL="740410" lvl="1" indent="-283210"/>
            <a:r>
              <a:rPr lang="en-US" sz="16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https://github.com/mail2sada/GolangTraining/blob/main/GolangTrainingMaterial.xlsx</a:t>
            </a:r>
            <a:endParaRPr lang="en-US" sz="1600" dirty="0">
              <a:hlinkClick r:id="rId2"/>
            </a:endParaRPr>
          </a:p>
          <a:p>
            <a:pPr marL="457200" lvl="1" indent="0">
              <a:buNone/>
            </a:pPr>
            <a:endParaRPr lang="en-US" sz="1600" dirty="0"/>
          </a:p>
          <a:p>
            <a:pPr indent="-283210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6739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+mn-lt"/>
                <a:ea typeface="Lato"/>
                <a:cs typeface="Arial"/>
              </a:rPr>
              <a:t>Go source files have .go extension</a:t>
            </a:r>
            <a:endParaRPr lang="en-US" sz="2400" b="0" dirty="0">
              <a:effectLst/>
              <a:latin typeface="+mn-lt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400" b="0" i="0" dirty="0">
                <a:effectLst/>
                <a:latin typeface="+mn-lt"/>
                <a:ea typeface="Lato"/>
                <a:cs typeface="Arial"/>
              </a:rPr>
              <a:t>Every</a:t>
            </a:r>
            <a:r>
              <a:rPr lang="en-US" sz="2400" dirty="0">
                <a:latin typeface="+mn-lt"/>
                <a:ea typeface="Lato"/>
                <a:cs typeface="Arial"/>
              </a:rPr>
              <a:t> source file is part of a package </a:t>
            </a:r>
            <a:endParaRPr lang="en-US" sz="2400" dirty="0"/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+mn-lt"/>
                <a:ea typeface="Lato"/>
                <a:cs typeface="Arial"/>
              </a:rPr>
              <a:t>Execution of go begins with main package.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+mn-lt"/>
                <a:ea typeface="Lato"/>
                <a:cs typeface="Arial"/>
              </a:rPr>
              <a:t>Function main() is the entry point of the code.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+mn-lt"/>
                <a:ea typeface="Lato"/>
                <a:cs typeface="Arial"/>
              </a:rPr>
              <a:t>Importing packages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Hello word.. </a:t>
            </a:r>
            <a:endParaRPr lang="en-US" dirty="0"/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  <a:hlinkClick r:id="rId2"/>
              </a:rPr>
              <a:t>https://github.com/mail2sada/GolangTraining/blob/main/Day1/Day1Src/helloworld.go</a:t>
            </a:r>
          </a:p>
          <a:p>
            <a:pPr marL="457200" lvl="1" indent="0">
              <a:spcAft>
                <a:spcPts val="1200"/>
              </a:spcAft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Hello world with Go...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Go code is always packaged in package</a:t>
            </a:r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Go code begins its execution from main function in main package</a:t>
            </a:r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Package name is specified using package keyword</a:t>
            </a:r>
          </a:p>
          <a:p>
            <a:pPr marL="102616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Syntax </a:t>
            </a:r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Package can be imported using import key word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Syntax </a:t>
            </a:r>
          </a:p>
          <a:p>
            <a:pPr indent="0">
              <a:spcAft>
                <a:spcPts val="1200"/>
              </a:spcAft>
              <a:buNone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 Code Structure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C29DF3-9D96-7B99-FFEE-33AA3B850BFE}"/>
              </a:ext>
            </a:extLst>
          </p:cNvPr>
          <p:cNvSpPr txBox="1"/>
          <p:nvPr/>
        </p:nvSpPr>
        <p:spPr>
          <a:xfrm>
            <a:off x="2603920" y="3794861"/>
            <a:ext cx="33709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solidFill>
                  <a:schemeClr val="accent3">
                    <a:lumMod val="50000"/>
                    <a:lumOff val="50000"/>
                  </a:schemeClr>
                </a:solidFill>
                <a:cs typeface="Arial"/>
              </a:rPr>
              <a:t>package "package-name"</a:t>
            </a:r>
            <a:endParaRPr lang="en-GB" sz="1400" b="1">
              <a:solidFill>
                <a:schemeClr val="accent3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42BE0-353E-79DB-AFE5-55939C08C2E9}"/>
              </a:ext>
            </a:extLst>
          </p:cNvPr>
          <p:cNvSpPr txBox="1"/>
          <p:nvPr/>
        </p:nvSpPr>
        <p:spPr>
          <a:xfrm>
            <a:off x="2533271" y="4985800"/>
            <a:ext cx="337096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 b="1">
                <a:solidFill>
                  <a:schemeClr val="accent3">
                    <a:lumMod val="50000"/>
                    <a:lumOff val="50000"/>
                  </a:schemeClr>
                </a:solidFill>
                <a:cs typeface="Arial"/>
              </a:rPr>
              <a:t>Import  "package-name"</a:t>
            </a:r>
            <a:endParaRPr lang="en-GB" sz="1400" b="1">
              <a:solidFill>
                <a:schemeClr val="accent3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3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Packages and 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is a way to reuse the code</a:t>
            </a:r>
            <a:endParaRPr lang="en-US" sz="2200" dirty="0"/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is way to group code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 err="1">
                <a:latin typeface="Arial"/>
                <a:ea typeface="Lato"/>
                <a:cs typeface="Arial"/>
              </a:rPr>
              <a:t>Eg.</a:t>
            </a:r>
            <a:r>
              <a:rPr lang="en-US" sz="2000" dirty="0">
                <a:latin typeface="Arial"/>
                <a:ea typeface="Lato"/>
                <a:cs typeface="Arial"/>
              </a:rPr>
              <a:t> math package having functions related with </a:t>
            </a:r>
            <a:r>
              <a:rPr lang="en-US" sz="2000" dirty="0" err="1">
                <a:latin typeface="Arial"/>
                <a:ea typeface="Lato"/>
                <a:cs typeface="Arial"/>
              </a:rPr>
              <a:t>maths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Every go source(.go) belongs to a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Go source code will have first line as package, indicates source code in the belonging to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Specified with key word package &lt;</a:t>
            </a:r>
            <a:r>
              <a:rPr lang="en-US" sz="2000" dirty="0" err="1">
                <a:latin typeface="Arial"/>
                <a:ea typeface="Lato"/>
                <a:cs typeface="Arial"/>
              </a:rPr>
              <a:t>package_name</a:t>
            </a:r>
            <a:r>
              <a:rPr lang="en-US" sz="2000" dirty="0">
                <a:latin typeface="Arial"/>
                <a:ea typeface="Lato"/>
                <a:cs typeface="Arial"/>
              </a:rPr>
              <a:t>&gt;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0609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Packages types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Package are of 2 types</a:t>
            </a:r>
            <a:endParaRPr lang="en-US" sz="2200" dirty="0"/>
          </a:p>
          <a:p>
            <a:pPr marL="1026160" lvl="1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Executable package</a:t>
            </a:r>
          </a:p>
          <a:p>
            <a:pPr marL="1026160" lvl="1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Utility Package</a:t>
            </a:r>
          </a:p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Executable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Package main is the only executable package.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Utility Package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Any package other than main package is a utility package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7756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Modules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23843E-F791-DEBE-5346-D595EA9EBD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7784" y="1833422"/>
            <a:ext cx="11331221" cy="41439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Module is go support for dependency management</a:t>
            </a:r>
            <a:endParaRPr lang="en-US" sz="2200" dirty="0"/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Module is a collection of related packages with </a:t>
            </a:r>
            <a:r>
              <a:rPr lang="en-US" sz="2200" b="1" dirty="0">
                <a:latin typeface="Arial"/>
                <a:ea typeface="Lato"/>
                <a:cs typeface="Arial"/>
              </a:rPr>
              <a:t>go.mod</a:t>
            </a:r>
            <a:r>
              <a:rPr lang="en-US" sz="2200" dirty="0">
                <a:latin typeface="Arial"/>
                <a:ea typeface="Lato"/>
                <a:cs typeface="Arial"/>
              </a:rPr>
              <a:t> at its root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Modules are managed by go.mod file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200" dirty="0">
                <a:latin typeface="Arial"/>
                <a:ea typeface="Lato"/>
                <a:cs typeface="Arial"/>
              </a:rPr>
              <a:t>Module dependency is also managed by </a:t>
            </a:r>
            <a:r>
              <a:rPr lang="en-US" sz="2200" dirty="0" err="1">
                <a:latin typeface="Arial"/>
                <a:ea typeface="Lato"/>
                <a:cs typeface="Arial"/>
              </a:rPr>
              <a:t>go.sum</a:t>
            </a:r>
            <a:r>
              <a:rPr lang="en-US" sz="2200" dirty="0">
                <a:latin typeface="Arial"/>
                <a:ea typeface="Lato"/>
                <a:cs typeface="Arial"/>
              </a:rPr>
              <a:t> file</a:t>
            </a:r>
          </a:p>
          <a:p>
            <a:pPr marL="740410" lvl="1" indent="-283210">
              <a:spcAft>
                <a:spcPts val="1200"/>
              </a:spcAft>
              <a:buClr>
                <a:srgbClr val="003871"/>
              </a:buClr>
              <a:defRPr/>
            </a:pPr>
            <a:r>
              <a:rPr lang="en-US" sz="2000" dirty="0">
                <a:latin typeface="Arial"/>
                <a:ea typeface="Lato"/>
                <a:cs typeface="Arial"/>
              </a:rPr>
              <a:t>Contains cryptographic hash of bits of all project’s dependent modules</a:t>
            </a: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283210">
              <a:spcAft>
                <a:spcPts val="1200"/>
              </a:spcAft>
              <a:buClr>
                <a:srgbClr val="003871"/>
              </a:buClr>
              <a:defRPr/>
            </a:pPr>
            <a:endParaRPr lang="en-US" sz="2200" dirty="0">
              <a:latin typeface="Arial"/>
              <a:ea typeface="Lato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366129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Mavenir</vt:lpstr>
      <vt:lpstr>1_Mavenir</vt:lpstr>
      <vt:lpstr>Golang Training</vt:lpstr>
      <vt:lpstr>Golang Overview</vt:lpstr>
      <vt:lpstr>Go Installation</vt:lpstr>
      <vt:lpstr>Golang vs Other Languages</vt:lpstr>
      <vt:lpstr>Hello world with Go...</vt:lpstr>
      <vt:lpstr>Go Code Structure</vt:lpstr>
      <vt:lpstr>Packages and Modules</vt:lpstr>
      <vt:lpstr>Packages types</vt:lpstr>
      <vt:lpstr>Modules</vt:lpstr>
      <vt:lpstr>go.mod</vt:lpstr>
      <vt:lpstr>go.sum</vt:lpstr>
      <vt:lpstr>Importing modules</vt:lpstr>
      <vt:lpstr>Importing modules</vt:lpstr>
      <vt:lpstr>go.sum</vt:lpstr>
      <vt:lpstr>Package:Some Info</vt:lpstr>
      <vt:lpstr>Package:Order of Execution</vt:lpstr>
      <vt:lpstr>Package:Naming convention</vt:lpstr>
      <vt:lpstr>Package:Naming convention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629</cp:revision>
  <dcterms:created xsi:type="dcterms:W3CDTF">2022-10-05T08:51:42Z</dcterms:created>
  <dcterms:modified xsi:type="dcterms:W3CDTF">2023-02-12T16:34:19Z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